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4" r:id="rId1"/>
  </p:sldMasterIdLst>
  <p:notesMasterIdLst>
    <p:notesMasterId r:id="rId23"/>
  </p:notesMasterIdLst>
  <p:sldIdLst>
    <p:sldId id="256" r:id="rId2"/>
    <p:sldId id="278" r:id="rId3"/>
    <p:sldId id="279" r:id="rId4"/>
    <p:sldId id="280" r:id="rId5"/>
    <p:sldId id="259" r:id="rId6"/>
    <p:sldId id="260" r:id="rId7"/>
    <p:sldId id="261" r:id="rId8"/>
    <p:sldId id="277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4" r:id="rId20"/>
    <p:sldId id="275" r:id="rId21"/>
    <p:sldId id="276" r:id="rId22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-1256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432879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indent="304800" algn="ctr">
              <a:buSzPct val="100000"/>
              <a:defRPr sz="4800"/>
            </a:lvl1pPr>
            <a:lvl2pPr indent="304800" algn="ctr">
              <a:buSzPct val="100000"/>
              <a:defRPr sz="4800"/>
            </a:lvl2pPr>
            <a:lvl3pPr indent="304800" algn="ctr">
              <a:buSzPct val="100000"/>
              <a:defRPr sz="4800"/>
            </a:lvl3pPr>
            <a:lvl4pPr indent="304800" algn="ctr">
              <a:buSzPct val="100000"/>
              <a:defRPr sz="4800"/>
            </a:lvl4pPr>
            <a:lvl5pPr indent="304800" algn="ctr">
              <a:buSzPct val="100000"/>
              <a:defRPr sz="4800"/>
            </a:lvl5pPr>
            <a:lvl6pPr indent="304800" algn="ctr">
              <a:buSzPct val="100000"/>
              <a:defRPr sz="4800"/>
            </a:lvl6pPr>
            <a:lvl7pPr indent="304800" algn="ctr">
              <a:buSzPct val="100000"/>
              <a:defRPr sz="4800"/>
            </a:lvl7pPr>
            <a:lvl8pPr indent="304800" algn="ctr">
              <a:buSzPct val="100000"/>
              <a:defRPr sz="4800"/>
            </a:lvl8pPr>
            <a:lvl9pPr indent="304800" algn="ctr">
              <a:buSzPct val="100000"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285750" indent="-171450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marL="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342900" indent="-152400">
              <a:spcBef>
                <a:spcPts val="600"/>
              </a:spcBef>
              <a:buSzPct val="100000"/>
              <a:defRPr sz="3000"/>
            </a:lvl1pPr>
            <a:lvl2pPr marL="742950" indent="-133350">
              <a:spcBef>
                <a:spcPts val="480"/>
              </a:spcBef>
              <a:buSzPct val="100000"/>
              <a:defRPr sz="2400"/>
            </a:lvl2pPr>
            <a:lvl3pPr marL="1143000" indent="-76200">
              <a:spcBef>
                <a:spcPts val="480"/>
              </a:spcBef>
              <a:buSzPct val="100000"/>
              <a:defRPr sz="2400"/>
            </a:lvl3pPr>
            <a:lvl4pPr marL="1600200" indent="-114300">
              <a:spcBef>
                <a:spcPts val="360"/>
              </a:spcBef>
              <a:buSzPct val="100000"/>
              <a:defRPr sz="1800"/>
            </a:lvl4pPr>
            <a:lvl5pPr marL="2057400" indent="-114300">
              <a:spcBef>
                <a:spcPts val="360"/>
              </a:spcBef>
              <a:buSzPct val="100000"/>
              <a:defRPr sz="1800"/>
            </a:lvl5pPr>
            <a:lvl6pPr marL="2514600" indent="-114300">
              <a:spcBef>
                <a:spcPts val="360"/>
              </a:spcBef>
              <a:buSzPct val="100000"/>
              <a:defRPr sz="1800"/>
            </a:lvl6pPr>
            <a:lvl7pPr marL="2971800" indent="-114300">
              <a:spcBef>
                <a:spcPts val="360"/>
              </a:spcBef>
              <a:buSzPct val="100000"/>
              <a:defRPr sz="1800"/>
            </a:lvl7pPr>
            <a:lvl8pPr marL="3429000" indent="-114300">
              <a:spcBef>
                <a:spcPts val="360"/>
              </a:spcBef>
              <a:buSzPct val="100000"/>
              <a:defRPr sz="1800"/>
            </a:lvl8pPr>
            <a:lvl9pPr marL="3886200" indent="-114300">
              <a:spcBef>
                <a:spcPts val="360"/>
              </a:spcBef>
              <a:buSzPct val="100000"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845887" y="2125897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 dirty="0"/>
              <a:t>Software: Ultrasound In Nepal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Radiologist: Receive Medical Details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1703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2400" dirty="0"/>
              <a:t>Radiologist </a:t>
            </a:r>
            <a:r>
              <a:rPr lang="en-US" sz="2400" dirty="0" smtClean="0"/>
              <a:t>r</a:t>
            </a:r>
            <a:r>
              <a:rPr lang="en" sz="2400" dirty="0" smtClean="0"/>
              <a:t>eceives </a:t>
            </a:r>
            <a:r>
              <a:rPr lang="en-US" sz="2400" dirty="0"/>
              <a:t>m</a:t>
            </a:r>
            <a:r>
              <a:rPr lang="en" sz="2400" dirty="0" smtClean="0"/>
              <a:t>edical </a:t>
            </a:r>
            <a:r>
              <a:rPr lang="en-US" sz="2400" dirty="0"/>
              <a:t>d</a:t>
            </a:r>
            <a:r>
              <a:rPr lang="en" sz="2400" dirty="0" smtClean="0"/>
              <a:t>etails </a:t>
            </a:r>
            <a:r>
              <a:rPr lang="en" sz="2400" dirty="0"/>
              <a:t>along with ultrasound image.</a:t>
            </a:r>
          </a:p>
          <a:p>
            <a:endParaRPr lang="en" sz="2400" dirty="0"/>
          </a:p>
          <a:p>
            <a:pPr>
              <a:buNone/>
            </a:pPr>
            <a:r>
              <a:rPr lang="en" sz="2400" dirty="0"/>
              <a:t>Then a </a:t>
            </a:r>
            <a:r>
              <a:rPr lang="en-US" sz="2400" dirty="0" smtClean="0"/>
              <a:t>m</a:t>
            </a:r>
            <a:r>
              <a:rPr lang="en" sz="2400" dirty="0" smtClean="0"/>
              <a:t>edical </a:t>
            </a:r>
            <a:r>
              <a:rPr lang="en-US" sz="2400" dirty="0"/>
              <a:t>r</a:t>
            </a:r>
            <a:r>
              <a:rPr lang="en" sz="2400" dirty="0" smtClean="0"/>
              <a:t>ecommendation </a:t>
            </a:r>
            <a:r>
              <a:rPr lang="en" sz="2400" dirty="0"/>
              <a:t>specific to patient, </a:t>
            </a:r>
            <a:r>
              <a:rPr lang="en" sz="2400" dirty="0">
                <a:solidFill>
                  <a:schemeClr val="dk1"/>
                </a:solidFill>
              </a:rPr>
              <a:t>along with annotated image </a:t>
            </a:r>
            <a:r>
              <a:rPr lang="en" sz="2400" dirty="0"/>
              <a:t>is sent back.</a:t>
            </a:r>
          </a:p>
        </p:txBody>
      </p:sp>
      <p:sp>
        <p:nvSpPr>
          <p:cNvPr id="85" name="Shape 85"/>
          <p:cNvSpPr/>
          <p:nvPr/>
        </p:nvSpPr>
        <p:spPr>
          <a:xfrm>
            <a:off x="4899250" y="1264025"/>
            <a:ext cx="4244750" cy="318742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2962275" y="1538287"/>
            <a:ext cx="3219450" cy="206692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91" name="Shape 91"/>
          <p:cNvSpPr txBox="1"/>
          <p:nvPr/>
        </p:nvSpPr>
        <p:spPr>
          <a:xfrm>
            <a:off x="3175975" y="287350"/>
            <a:ext cx="4905600" cy="765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1800"/>
              <a:t>Radiologist Logs In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0" y="57150"/>
            <a:ext cx="9144000" cy="50292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0" y="53578"/>
            <a:ext cx="9144000" cy="503634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/>
        </p:nvSpPr>
        <p:spPr>
          <a:xfrm>
            <a:off x="0" y="53578"/>
            <a:ext cx="9144000" cy="503634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>
            <a:off x="0" y="75009"/>
            <a:ext cx="9144000" cy="499348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Fieldworker: Receive Response</a:t>
            </a:r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93799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2400" dirty="0"/>
              <a:t>Fieldworker </a:t>
            </a:r>
            <a:r>
              <a:rPr lang="en-US" sz="2400" dirty="0" smtClean="0"/>
              <a:t>r</a:t>
            </a:r>
            <a:r>
              <a:rPr lang="en" sz="2400" dirty="0" smtClean="0"/>
              <a:t>eceives </a:t>
            </a:r>
            <a:r>
              <a:rPr lang="en-US" sz="2400" dirty="0"/>
              <a:t>r</a:t>
            </a:r>
            <a:r>
              <a:rPr lang="en" sz="2400" dirty="0" smtClean="0"/>
              <a:t>esponse </a:t>
            </a:r>
            <a:r>
              <a:rPr lang="en" sz="2400" dirty="0"/>
              <a:t>for individual patient from radiologist along with annotated ultrasound image.</a:t>
            </a:r>
          </a:p>
        </p:txBody>
      </p:sp>
      <p:sp>
        <p:nvSpPr>
          <p:cNvPr id="118" name="Shape 118"/>
          <p:cNvSpPr/>
          <p:nvPr/>
        </p:nvSpPr>
        <p:spPr>
          <a:xfrm>
            <a:off x="4341675" y="1294426"/>
            <a:ext cx="4802324" cy="319905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3123190" y="0"/>
            <a:ext cx="2980002" cy="514350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24" name="Shape 124"/>
          <p:cNvSpPr/>
          <p:nvPr/>
        </p:nvSpPr>
        <p:spPr>
          <a:xfrm>
            <a:off x="6250780" y="-2"/>
            <a:ext cx="2893220" cy="514350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5" name="Shape 138"/>
          <p:cNvSpPr/>
          <p:nvPr/>
        </p:nvSpPr>
        <p:spPr>
          <a:xfrm>
            <a:off x="0" y="0"/>
            <a:ext cx="3020772" cy="514350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/>
        </p:nvSpPr>
        <p:spPr>
          <a:xfrm>
            <a:off x="496715" y="0"/>
            <a:ext cx="2893220" cy="514350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31" name="Shape 131"/>
          <p:cNvSpPr/>
          <p:nvPr/>
        </p:nvSpPr>
        <p:spPr>
          <a:xfrm>
            <a:off x="5567790" y="0"/>
            <a:ext cx="2893220" cy="514350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132" name="Shape 132"/>
          <p:cNvSpPr/>
          <p:nvPr/>
        </p:nvSpPr>
        <p:spPr>
          <a:xfrm>
            <a:off x="3610625" y="2233000"/>
            <a:ext cx="1511100" cy="54839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Additional Features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b="1" dirty="0"/>
              <a:t>Security:</a:t>
            </a:r>
          </a:p>
          <a:p>
            <a:pPr lvl="0" rtl="0">
              <a:buNone/>
            </a:pPr>
            <a:r>
              <a:rPr lang="en" sz="1800" dirty="0"/>
              <a:t>User Name and Password Encrypted.</a:t>
            </a:r>
          </a:p>
          <a:p>
            <a:pPr lvl="0" rtl="0">
              <a:buNone/>
            </a:pPr>
            <a:r>
              <a:rPr lang="en" sz="1800" dirty="0"/>
              <a:t>SSL secure layer added to website.</a:t>
            </a:r>
          </a:p>
          <a:p>
            <a:pPr lvl="0" rtl="0">
              <a:buNone/>
            </a:pPr>
            <a:r>
              <a:rPr lang="en" sz="1800" b="1" dirty="0"/>
              <a:t>Efficiency:</a:t>
            </a:r>
          </a:p>
          <a:p>
            <a:pPr lvl="0" rtl="0">
              <a:buNone/>
            </a:pPr>
            <a:r>
              <a:rPr lang="en" sz="1800" dirty="0"/>
              <a:t>Images are compressed to 80% of original size before transfer from both clients.</a:t>
            </a:r>
          </a:p>
          <a:p>
            <a:pPr lvl="0" rtl="0">
              <a:buNone/>
            </a:pPr>
            <a:r>
              <a:rPr lang="en" sz="1800" b="1" dirty="0"/>
              <a:t>Management:</a:t>
            </a:r>
          </a:p>
          <a:p>
            <a:pPr lvl="0" rtl="0">
              <a:buNone/>
            </a:pPr>
            <a:r>
              <a:rPr lang="en" sz="1800" dirty="0"/>
              <a:t>Register new users to access software online using website. </a:t>
            </a:r>
          </a:p>
          <a:p>
            <a:pPr lvl="0" rtl="0">
              <a:buNone/>
            </a:pPr>
            <a:r>
              <a:rPr lang="en" sz="1800" dirty="0"/>
              <a:t>Password Recovery support.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944525" y="4242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Software: Ultrasound In Nepal</a:t>
            </a:r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727200" y="1484300"/>
            <a:ext cx="7772400" cy="3212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buNone/>
            </a:pPr>
            <a:r>
              <a:rPr lang="en" sz="1800"/>
              <a:t>Purpose:</a:t>
            </a:r>
          </a:p>
          <a:p>
            <a:pPr marL="457200" lvl="0" indent="-342900" algn="l" rtl="0">
              <a:buClr>
                <a:schemeClr val="dk2"/>
              </a:buClr>
              <a:buSzPct val="100000"/>
              <a:buFont typeface="Arial"/>
              <a:buChar char="❏"/>
            </a:pPr>
            <a:r>
              <a:rPr lang="en" sz="1800"/>
              <a:t>Allow maternal patients in remote areas of nepal have access to medical experts and advice in pregnancy period.</a:t>
            </a:r>
          </a:p>
          <a:p>
            <a:endParaRPr lang="en" sz="1800"/>
          </a:p>
          <a:p>
            <a:pPr marL="457200" lvl="0" indent="-342900" algn="l" rtl="0">
              <a:buClr>
                <a:schemeClr val="dk2"/>
              </a:buClr>
              <a:buSzPct val="100000"/>
              <a:buFont typeface="Arial"/>
              <a:buChar char="❏"/>
            </a:pPr>
            <a:r>
              <a:rPr lang="en" sz="1800"/>
              <a:t>Allow Fieldworkers to collect medical information from maternal patients and share it with medical experts(radiologists).</a:t>
            </a:r>
          </a:p>
          <a:p>
            <a:endParaRPr lang="en" sz="1800"/>
          </a:p>
          <a:p>
            <a:pPr marL="457200" lvl="0" indent="-342900" algn="l" rtl="0">
              <a:buClr>
                <a:schemeClr val="dk2"/>
              </a:buClr>
              <a:buSzPct val="100000"/>
              <a:buFont typeface="Arial"/>
              <a:buChar char="❏"/>
            </a:pPr>
            <a:r>
              <a:rPr lang="en" sz="1800"/>
              <a:t>Allow Medical Experts to remotely look at maternal patient’s details and ultrasound information shared by the fieldworker and provide professional medical recommendations for patient’s treatment.</a:t>
            </a:r>
          </a:p>
          <a:p>
            <a:endParaRPr lang="en" sz="1800"/>
          </a:p>
        </p:txBody>
      </p:sp>
    </p:spTree>
    <p:extLst>
      <p:ext uri="{BB962C8B-B14F-4D97-AF65-F5344CB8AC3E}">
        <p14:creationId xmlns:p14="http://schemas.microsoft.com/office/powerpoint/2010/main" val="3462046870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 dirty="0"/>
              <a:t>Technologies Used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4871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400" b="1" dirty="0"/>
              <a:t>Android Application: </a:t>
            </a:r>
          </a:p>
          <a:p>
            <a:pPr lvl="0" rtl="0">
              <a:buNone/>
            </a:pPr>
            <a:r>
              <a:rPr lang="en" sz="1400" dirty="0"/>
              <a:t>Programming Language: Java </a:t>
            </a:r>
          </a:p>
          <a:p>
            <a:pPr lvl="0" rtl="0">
              <a:buNone/>
            </a:pPr>
            <a:r>
              <a:rPr lang="en" sz="1400" dirty="0"/>
              <a:t>IDE: Eclipse</a:t>
            </a:r>
          </a:p>
          <a:p>
            <a:pPr lvl="0" rtl="0">
              <a:buNone/>
            </a:pPr>
            <a:r>
              <a:rPr lang="en" sz="1400" dirty="0"/>
              <a:t>Library : Android API (SDK)</a:t>
            </a:r>
          </a:p>
          <a:p>
            <a:pPr lvl="0" rtl="0">
              <a:buNone/>
            </a:pPr>
            <a:r>
              <a:rPr lang="en" sz="1400" dirty="0"/>
              <a:t>Android OS MIN Version Required: 3.0</a:t>
            </a:r>
          </a:p>
          <a:p>
            <a:endParaRPr lang="en" sz="1400" dirty="0"/>
          </a:p>
          <a:p>
            <a:pPr lvl="0" rtl="0">
              <a:buNone/>
            </a:pPr>
            <a:r>
              <a:rPr lang="en" sz="1400" b="1" dirty="0"/>
              <a:t>Database:</a:t>
            </a:r>
            <a:r>
              <a:rPr lang="en" sz="1400" dirty="0"/>
              <a:t> MSSQL hosted on Windows Azure</a:t>
            </a:r>
          </a:p>
          <a:p>
            <a:pPr lvl="0" rtl="0">
              <a:buNone/>
            </a:pPr>
            <a:r>
              <a:rPr lang="en" sz="1400" b="1" dirty="0"/>
              <a:t>Website:</a:t>
            </a:r>
            <a:r>
              <a:rPr lang="en" sz="1400" dirty="0"/>
              <a:t> PHP 4.4 hosted on Windows Azure Server</a:t>
            </a:r>
          </a:p>
          <a:p>
            <a:pPr lvl="0" rtl="0">
              <a:buNone/>
            </a:pPr>
            <a:r>
              <a:rPr lang="en" sz="1400" dirty="0"/>
              <a:t>Framework for web development: CodeIgniter</a:t>
            </a:r>
          </a:p>
          <a:p>
            <a:endParaRPr lang="en" sz="1400" dirty="0"/>
          </a:p>
          <a:p>
            <a:pPr lvl="0" rtl="0">
              <a:buNone/>
            </a:pPr>
            <a:r>
              <a:rPr lang="en" sz="1400" b="1" dirty="0"/>
              <a:t>Standalone Java Client:</a:t>
            </a:r>
          </a:p>
          <a:p>
            <a:pPr lvl="0" rtl="0">
              <a:buNone/>
            </a:pPr>
            <a:r>
              <a:rPr lang="en" sz="1400" dirty="0"/>
              <a:t>Library: Java API      IDE: Eclipse     Language: Java</a:t>
            </a:r>
          </a:p>
          <a:p>
            <a:endParaRPr lang="en" sz="1400" dirty="0"/>
          </a:p>
          <a:p>
            <a:endParaRPr lang="en" sz="1400" dirty="0"/>
          </a:p>
        </p:txBody>
      </p:sp>
      <p:sp>
        <p:nvSpPr>
          <p:cNvPr id="157" name="Shape 157"/>
          <p:cNvSpPr/>
          <p:nvPr/>
        </p:nvSpPr>
        <p:spPr>
          <a:xfrm>
            <a:off x="4900905" y="1137325"/>
            <a:ext cx="4243099" cy="318207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End of Presentation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Thank You.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Purpose: Continued</a:t>
            </a: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❏"/>
            </a:pPr>
            <a:r>
              <a:rPr lang="en" sz="1800">
                <a:solidFill>
                  <a:schemeClr val="dk2"/>
                </a:solidFill>
              </a:rPr>
              <a:t>
Allow Fieldworker to receive medical expert’s recommendation along with annotated visual response for individual patient and take further steps for well being of the patient.</a:t>
            </a:r>
          </a:p>
          <a:p>
            <a:endParaRPr lang="en" sz="1800">
              <a:solidFill>
                <a:schemeClr val="dk2"/>
              </a:solidFill>
            </a:endParaRPr>
          </a:p>
          <a:p>
            <a:pPr marL="457200" lvl="0" indent="-3429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❏"/>
            </a:pPr>
            <a:r>
              <a:rPr lang="en" sz="1800">
                <a:solidFill>
                  <a:schemeClr val="dk2"/>
                </a:solidFill>
              </a:rPr>
              <a:t>Allow superuser (administrator) to create new accounts with access restrictions to information stored in database and manage all registered users in the system.</a:t>
            </a:r>
          </a:p>
          <a:p>
            <a:endParaRPr lang="en" sz="18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016291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57200" y="2473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Software Design</a:t>
            </a:r>
          </a:p>
        </p:txBody>
      </p:sp>
      <p:sp>
        <p:nvSpPr>
          <p:cNvPr id="36" name="Shape 36"/>
          <p:cNvSpPr/>
          <p:nvPr/>
        </p:nvSpPr>
        <p:spPr>
          <a:xfrm>
            <a:off x="3052675" y="1231200"/>
            <a:ext cx="2438400" cy="24384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37" name="Shape 37"/>
          <p:cNvSpPr/>
          <p:nvPr/>
        </p:nvSpPr>
        <p:spPr>
          <a:xfrm>
            <a:off x="6678780" y="2383050"/>
            <a:ext cx="2206500" cy="2687999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38" name="Shape 38"/>
          <p:cNvSpPr/>
          <p:nvPr/>
        </p:nvSpPr>
        <p:spPr>
          <a:xfrm>
            <a:off x="0" y="3352200"/>
            <a:ext cx="2762199" cy="1791299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</p:sp>
      <p:sp>
        <p:nvSpPr>
          <p:cNvPr id="39" name="Shape 39"/>
          <p:cNvSpPr/>
          <p:nvPr/>
        </p:nvSpPr>
        <p:spPr>
          <a:xfrm>
            <a:off x="5649400" y="1529250"/>
            <a:ext cx="1904100" cy="683099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0" name="Shape 40"/>
          <p:cNvSpPr/>
          <p:nvPr/>
        </p:nvSpPr>
        <p:spPr>
          <a:xfrm rot="-1307984">
            <a:off x="1403512" y="2230211"/>
            <a:ext cx="1904064" cy="683098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1" name="Shape 41"/>
          <p:cNvSpPr/>
          <p:nvPr/>
        </p:nvSpPr>
        <p:spPr>
          <a:xfrm rot="8759940">
            <a:off x="2878771" y="3743963"/>
            <a:ext cx="1241936" cy="796782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" name="Shape 42"/>
          <p:cNvSpPr/>
          <p:nvPr/>
        </p:nvSpPr>
        <p:spPr>
          <a:xfrm rot="-9216573">
            <a:off x="4985345" y="3797349"/>
            <a:ext cx="1760911" cy="796803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Shape 43"/>
          <p:cNvSpPr txBox="1"/>
          <p:nvPr/>
        </p:nvSpPr>
        <p:spPr>
          <a:xfrm>
            <a:off x="2989675" y="964950"/>
            <a:ext cx="2328599" cy="564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Database (Info about: Patients and users.</a:t>
            </a:r>
          </a:p>
        </p:txBody>
      </p:sp>
      <p:sp>
        <p:nvSpPr>
          <p:cNvPr id="44" name="Shape 44"/>
          <p:cNvSpPr txBox="1"/>
          <p:nvPr/>
        </p:nvSpPr>
        <p:spPr>
          <a:xfrm rot="-2321990">
            <a:off x="1033719" y="1922574"/>
            <a:ext cx="1474952" cy="28982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Medical Response</a:t>
            </a:r>
          </a:p>
        </p:txBody>
      </p:sp>
      <p:sp>
        <p:nvSpPr>
          <p:cNvPr id="45" name="Shape 45"/>
          <p:cNvSpPr txBox="1"/>
          <p:nvPr/>
        </p:nvSpPr>
        <p:spPr>
          <a:xfrm rot="-2177976">
            <a:off x="4002623" y="3800822"/>
            <a:ext cx="1332245" cy="68307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Medical Details and condition of patient.</a:t>
            </a:r>
          </a:p>
        </p:txBody>
      </p:sp>
      <p:sp>
        <p:nvSpPr>
          <p:cNvPr id="46" name="Shape 46"/>
          <p:cNvSpPr txBox="1"/>
          <p:nvPr/>
        </p:nvSpPr>
        <p:spPr>
          <a:xfrm rot="-587785">
            <a:off x="5851459" y="718781"/>
            <a:ext cx="1666195" cy="56442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Medical Response to fieldworker</a:t>
            </a:r>
          </a:p>
        </p:txBody>
      </p:sp>
      <p:sp>
        <p:nvSpPr>
          <p:cNvPr id="47" name="Shape 47"/>
          <p:cNvSpPr txBox="1"/>
          <p:nvPr/>
        </p:nvSpPr>
        <p:spPr>
          <a:xfrm>
            <a:off x="6702175" y="1994950"/>
            <a:ext cx="2159700" cy="45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Android Client to Collect and send patient’s medical details.</a:t>
            </a:r>
          </a:p>
        </p:txBody>
      </p:sp>
      <p:sp>
        <p:nvSpPr>
          <p:cNvPr id="48" name="Shape 48"/>
          <p:cNvSpPr txBox="1"/>
          <p:nvPr/>
        </p:nvSpPr>
        <p:spPr>
          <a:xfrm>
            <a:off x="-51750" y="3030225"/>
            <a:ext cx="1624799" cy="1270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Java Client to receive and view patient’s medical details and send back a response.</a:t>
            </a:r>
          </a:p>
        </p:txBody>
      </p:sp>
    </p:spTree>
    <p:extLst>
      <p:ext uri="{BB962C8B-B14F-4D97-AF65-F5344CB8AC3E}">
        <p14:creationId xmlns:p14="http://schemas.microsoft.com/office/powerpoint/2010/main" val="1017745306"/>
      </p:ext>
    </p:extLst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Process of Software In Use: Phase 1</a:t>
            </a:r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1018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Fieldworker collects information about maternal patient and sends it to database over network using Android Application.</a:t>
            </a:r>
          </a:p>
        </p:txBody>
      </p:sp>
      <p:sp>
        <p:nvSpPr>
          <p:cNvPr id="55" name="Shape 55"/>
          <p:cNvSpPr/>
          <p:nvPr/>
        </p:nvSpPr>
        <p:spPr>
          <a:xfrm>
            <a:off x="5559000" y="1355500"/>
            <a:ext cx="3585000" cy="258569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295903" y="0"/>
            <a:ext cx="2893220" cy="514350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61" name="Shape 61"/>
          <p:cNvSpPr/>
          <p:nvPr/>
        </p:nvSpPr>
        <p:spPr>
          <a:xfrm>
            <a:off x="3374058" y="2232975"/>
            <a:ext cx="1471507" cy="589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7" name="Picture 6" descr="Screenshot_2013-11-29-21-40-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017" y="2"/>
            <a:ext cx="2893219" cy="51435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4"/>
          <p:cNvSpPr/>
          <p:nvPr/>
        </p:nvSpPr>
        <p:spPr>
          <a:xfrm>
            <a:off x="5178466" y="0"/>
            <a:ext cx="3222288" cy="514350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6" name="Shape 61"/>
          <p:cNvSpPr/>
          <p:nvPr/>
        </p:nvSpPr>
        <p:spPr>
          <a:xfrm>
            <a:off x="3374058" y="2232975"/>
            <a:ext cx="1471507" cy="589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" name="Shape 63"/>
          <p:cNvSpPr/>
          <p:nvPr/>
        </p:nvSpPr>
        <p:spPr>
          <a:xfrm>
            <a:off x="277233" y="0"/>
            <a:ext cx="2893220" cy="514350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0"/>
          <p:cNvSpPr/>
          <p:nvPr/>
        </p:nvSpPr>
        <p:spPr>
          <a:xfrm>
            <a:off x="5961233" y="0"/>
            <a:ext cx="2893220" cy="514350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sp>
        <p:nvSpPr>
          <p:cNvPr id="6" name="Shape 69"/>
          <p:cNvSpPr/>
          <p:nvPr/>
        </p:nvSpPr>
        <p:spPr>
          <a:xfrm>
            <a:off x="480848" y="-2"/>
            <a:ext cx="2893220" cy="514350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7" name="Shape 71"/>
          <p:cNvSpPr/>
          <p:nvPr/>
        </p:nvSpPr>
        <p:spPr>
          <a:xfrm>
            <a:off x="3894963" y="2165775"/>
            <a:ext cx="1511100" cy="569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7263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/>
        </p:nvSpPr>
        <p:spPr>
          <a:xfrm>
            <a:off x="5671325" y="0"/>
            <a:ext cx="2921823" cy="514350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77" name="Shape 77"/>
          <p:cNvSpPr/>
          <p:nvPr/>
        </p:nvSpPr>
        <p:spPr>
          <a:xfrm>
            <a:off x="972750" y="0"/>
            <a:ext cx="2779374" cy="514350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78" name="Shape 78"/>
          <p:cNvSpPr/>
          <p:nvPr/>
        </p:nvSpPr>
        <p:spPr>
          <a:xfrm>
            <a:off x="4045300" y="2471025"/>
            <a:ext cx="1314300" cy="63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ight-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319</Words>
  <Application>Microsoft Macintosh PowerPoint</Application>
  <PresentationFormat>On-screen Show (16:9)</PresentationFormat>
  <Paragraphs>52</Paragraphs>
  <Slides>21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light-gradient</vt:lpstr>
      <vt:lpstr>Software: Ultrasound In Nepal</vt:lpstr>
      <vt:lpstr>Software: Ultrasound In Nepal</vt:lpstr>
      <vt:lpstr>Purpose: Continued</vt:lpstr>
      <vt:lpstr>Software Design</vt:lpstr>
      <vt:lpstr>Process of Software In Use: Phase 1</vt:lpstr>
      <vt:lpstr>PowerPoint Presentation</vt:lpstr>
      <vt:lpstr>PowerPoint Presentation</vt:lpstr>
      <vt:lpstr>PowerPoint Presentation</vt:lpstr>
      <vt:lpstr>PowerPoint Presentation</vt:lpstr>
      <vt:lpstr>Radiologist: Receive Medical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Fieldworker: Receive Response</vt:lpstr>
      <vt:lpstr>PowerPoint Presentation</vt:lpstr>
      <vt:lpstr>PowerPoint Presentation</vt:lpstr>
      <vt:lpstr>Additional Features</vt:lpstr>
      <vt:lpstr>Technologies Used</vt:lpstr>
      <vt:lpstr>End of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Software: Ultrasound In Nepal</dc:title>
  <cp:lastModifiedBy>K</cp:lastModifiedBy>
  <cp:revision>6</cp:revision>
  <dcterms:modified xsi:type="dcterms:W3CDTF">2013-12-01T23:49:20Z</dcterms:modified>
</cp:coreProperties>
</file>